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Abril Fatfac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AbrilFatfac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28c9956c_7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7128c9956c_7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c790557bd_0_13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7c790557bd_0_13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128c9956c_7_6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7128c9956c_7_6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7c790557bd_0_1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7c790557bd_0_1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128c9956c_7_2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7128c9956c_7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128c9956c_7_4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7128c9956c_7_4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128c9956c_7_3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7128c9956c_7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128c9956c_7_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7128c9956c_7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128c9956c_7_15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7128c9956c_7_1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c790557bd_0_1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c790557bd_0_1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128c9956c_7_2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7128c9956c_7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128c9956c_7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7128c9956c_7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c790557bd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7c790557bd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e6f14b62b9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e6f14b62b9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128c9956c_7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7128c9956c_7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128c9956c_7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7128c9956c_7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128c9956c_7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128c9956c_7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c790557bd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c790557bd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128c9956c_7_2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7128c9956c_7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128c9956c_7_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7128c9956c_7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c790557bd_0_1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7c790557bd_0_1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128c9956c_7_2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7128c9956c_7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pptmon.com/" TargetMode="External"/><Relationship Id="rId3" Type="http://schemas.openxmlformats.org/officeDocument/2006/relationships/image" Target="../media/image2.png"/><Relationship Id="rId4" Type="http://schemas.openxmlformats.org/officeDocument/2006/relationships/hyperlink" Target="http://www.pptmon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title">
  <p:cSld name="PPTMON 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4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/>
          <p:nvPr>
            <p:ph idx="2" type="pic"/>
          </p:nvPr>
        </p:nvSpPr>
        <p:spPr>
          <a:xfrm>
            <a:off x="361950" y="361950"/>
            <a:ext cx="2962275" cy="358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PTMON slide">
  <p:cSld name="1_PPTMON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0" y="1533525"/>
            <a:ext cx="9144000" cy="3609975"/>
          </a:xfrm>
          <a:prstGeom prst="rect">
            <a:avLst/>
          </a:prstGeom>
          <a:solidFill>
            <a:srgbClr val="00FF9A">
              <a:alpha val="666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PTMON slide">
  <p:cSld name="3_PPTMON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6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/>
          <p:nvPr>
            <p:ph idx="2" type="pic"/>
          </p:nvPr>
        </p:nvSpPr>
        <p:spPr>
          <a:xfrm>
            <a:off x="539550" y="540000"/>
            <a:ext cx="8064900" cy="406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PPTMON slide">
  <p:cSld name="4_PPTMON sli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8503273" y="0"/>
            <a:ext cx="640727" cy="5143500"/>
          </a:xfrm>
          <a:prstGeom prst="rect">
            <a:avLst/>
          </a:prstGeom>
          <a:solidFill>
            <a:srgbClr val="00FF9A">
              <a:alpha val="666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/>
          <p:nvPr>
            <p:ph idx="2" type="pic"/>
          </p:nvPr>
        </p:nvSpPr>
        <p:spPr>
          <a:xfrm>
            <a:off x="6089231" y="278606"/>
            <a:ext cx="2776163" cy="45862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PPTMON slide">
  <p:cSld name="5_PPTMON slid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/>
          <p:nvPr>
            <p:ph idx="2" type="pic"/>
          </p:nvPr>
        </p:nvSpPr>
        <p:spPr>
          <a:xfrm>
            <a:off x="6089231" y="0"/>
            <a:ext cx="305476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PPTMON slide">
  <p:cSld name="6_PPTMON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9"/>
          <p:cNvSpPr/>
          <p:nvPr>
            <p:ph idx="2" type="pic"/>
          </p:nvPr>
        </p:nvSpPr>
        <p:spPr>
          <a:xfrm>
            <a:off x="978319" y="1714499"/>
            <a:ext cx="1482159" cy="148215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9"/>
          <p:cNvSpPr/>
          <p:nvPr>
            <p:ph idx="3" type="pic"/>
          </p:nvPr>
        </p:nvSpPr>
        <p:spPr>
          <a:xfrm>
            <a:off x="2880053" y="1714499"/>
            <a:ext cx="1482159" cy="148215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9"/>
          <p:cNvSpPr/>
          <p:nvPr>
            <p:ph idx="4" type="pic"/>
          </p:nvPr>
        </p:nvSpPr>
        <p:spPr>
          <a:xfrm>
            <a:off x="4781787" y="1714499"/>
            <a:ext cx="1482159" cy="148215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9"/>
          <p:cNvSpPr/>
          <p:nvPr>
            <p:ph idx="5" type="pic"/>
          </p:nvPr>
        </p:nvSpPr>
        <p:spPr>
          <a:xfrm>
            <a:off x="6683521" y="1714499"/>
            <a:ext cx="1482159" cy="148215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PTMON slide">
  <p:cSld name="2_PPTMON 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0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3054768" y="0"/>
            <a:ext cx="6089231" cy="5143500"/>
          </a:xfrm>
          <a:prstGeom prst="rect">
            <a:avLst/>
          </a:prstGeom>
          <a:solidFill>
            <a:srgbClr val="00FF9A">
              <a:alpha val="666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0"/>
          <p:cNvSpPr/>
          <p:nvPr>
            <p:ph idx="2" type="pic"/>
          </p:nvPr>
        </p:nvSpPr>
        <p:spPr>
          <a:xfrm>
            <a:off x="3494348" y="1199717"/>
            <a:ext cx="1482159" cy="14821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20"/>
          <p:cNvSpPr/>
          <p:nvPr>
            <p:ph idx="3" type="pic"/>
          </p:nvPr>
        </p:nvSpPr>
        <p:spPr>
          <a:xfrm>
            <a:off x="5348151" y="1199717"/>
            <a:ext cx="1482159" cy="14821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20"/>
          <p:cNvSpPr/>
          <p:nvPr>
            <p:ph idx="4" type="pic"/>
          </p:nvPr>
        </p:nvSpPr>
        <p:spPr>
          <a:xfrm>
            <a:off x="7201955" y="1199717"/>
            <a:ext cx="1482159" cy="14821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custom">
  <p:cSld name="PPTMON custom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PPTMON slide">
  <p:cSld name="8_PPTMON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2"/>
          <p:cNvSpPr/>
          <p:nvPr/>
        </p:nvSpPr>
        <p:spPr>
          <a:xfrm>
            <a:off x="3054768" y="0"/>
            <a:ext cx="6089231" cy="5143500"/>
          </a:xfrm>
          <a:prstGeom prst="rect">
            <a:avLst/>
          </a:prstGeom>
          <a:solidFill>
            <a:srgbClr val="00FF9A">
              <a:alpha val="666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2"/>
          <p:cNvSpPr/>
          <p:nvPr>
            <p:ph idx="2" type="pic"/>
          </p:nvPr>
        </p:nvSpPr>
        <p:spPr>
          <a:xfrm>
            <a:off x="3551498" y="1089593"/>
            <a:ext cx="2401627" cy="14821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2"/>
          <p:cNvSpPr/>
          <p:nvPr>
            <p:ph idx="3" type="pic"/>
          </p:nvPr>
        </p:nvSpPr>
        <p:spPr>
          <a:xfrm>
            <a:off x="3551498" y="2831035"/>
            <a:ext cx="2401627" cy="14821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PTMON slide">
  <p:cSld name="10_PPTMON slid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/>
          <p:nvPr>
            <p:ph idx="2" type="pic"/>
          </p:nvPr>
        </p:nvSpPr>
        <p:spPr>
          <a:xfrm>
            <a:off x="4572000" y="511628"/>
            <a:ext cx="4105274" cy="20601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5100" lIns="68575" spcFirstLastPara="1" rIns="68575" wrap="square" tIns="648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3"/>
          <p:cNvSpPr/>
          <p:nvPr>
            <p:ph idx="3" type="pic"/>
          </p:nvPr>
        </p:nvSpPr>
        <p:spPr>
          <a:xfrm>
            <a:off x="495301" y="2571750"/>
            <a:ext cx="4076700" cy="20601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5100" lIns="68575" spcFirstLastPara="1" rIns="68575" wrap="square" tIns="648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PTMON slide">
  <p:cSld name="12_PPTMON slid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4"/>
          <p:cNvSpPr/>
          <p:nvPr>
            <p:ph idx="2" type="pic"/>
          </p:nvPr>
        </p:nvSpPr>
        <p:spPr>
          <a:xfrm>
            <a:off x="0" y="0"/>
            <a:ext cx="9144000" cy="22502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4"/>
          <p:cNvSpPr/>
          <p:nvPr>
            <p:ph idx="3" type="pic"/>
          </p:nvPr>
        </p:nvSpPr>
        <p:spPr>
          <a:xfrm>
            <a:off x="5351348" y="2657612"/>
            <a:ext cx="3406889" cy="213298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621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PPTMON slide">
  <p:cSld name="11_PPTMON slid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/>
          <p:nvPr/>
        </p:nvSpPr>
        <p:spPr>
          <a:xfrm>
            <a:off x="0" y="0"/>
            <a:ext cx="1119690" cy="5143500"/>
          </a:xfrm>
          <a:prstGeom prst="rect">
            <a:avLst/>
          </a:prstGeom>
          <a:solidFill>
            <a:srgbClr val="00FF9A">
              <a:alpha val="666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5"/>
          <p:cNvSpPr/>
          <p:nvPr>
            <p:ph idx="2" type="pic"/>
          </p:nvPr>
        </p:nvSpPr>
        <p:spPr>
          <a:xfrm>
            <a:off x="1119690" y="0"/>
            <a:ext cx="326181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4275" lIns="68575" spcFirstLastPara="1" rIns="68575" wrap="square" tIns="729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PTMON slide">
  <p:cSld name="7_PPTMON slid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6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00FF9A">
              <a:alpha val="666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PTMON slide">
  <p:cSld name="9_PPTMON slid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/>
          <p:nvPr/>
        </p:nvSpPr>
        <p:spPr>
          <a:xfrm>
            <a:off x="0" y="0"/>
            <a:ext cx="640727" cy="5143500"/>
          </a:xfrm>
          <a:prstGeom prst="rect">
            <a:avLst/>
          </a:prstGeom>
          <a:solidFill>
            <a:srgbClr val="00FF9A">
              <a:alpha val="666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"/>
          <p:cNvSpPr/>
          <p:nvPr>
            <p:ph idx="2" type="pic"/>
          </p:nvPr>
        </p:nvSpPr>
        <p:spPr>
          <a:xfrm>
            <a:off x="495301" y="511628"/>
            <a:ext cx="1526421" cy="412024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ctr" bIns="35100" lIns="68575" spcFirstLastPara="1" rIns="68575" wrap="square" tIns="648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PTMON slide">
  <p:cSld name="13_PPTMON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/>
          <p:nvPr>
            <p:ph idx="2" type="pic"/>
          </p:nvPr>
        </p:nvSpPr>
        <p:spPr>
          <a:xfrm>
            <a:off x="6033611" y="913691"/>
            <a:ext cx="1634490" cy="3536157"/>
          </a:xfrm>
          <a:prstGeom prst="roundRect">
            <a:avLst>
              <a:gd fmla="val 7322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PPTMON slide">
  <p:cSld name="14_PPTMON slide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9"/>
          <p:cNvSpPr/>
          <p:nvPr>
            <p:ph idx="2" type="pic"/>
          </p:nvPr>
        </p:nvSpPr>
        <p:spPr>
          <a:xfrm>
            <a:off x="5439013" y="682586"/>
            <a:ext cx="2868930" cy="3836194"/>
          </a:xfrm>
          <a:prstGeom prst="roundRect">
            <a:avLst>
              <a:gd fmla="val 1926" name="adj"/>
            </a:avLst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PPTMON slide">
  <p:cSld name="15_PPTMON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0"/>
          <p:cNvSpPr/>
          <p:nvPr>
            <p:ph idx="2" type="pic"/>
          </p:nvPr>
        </p:nvSpPr>
        <p:spPr>
          <a:xfrm>
            <a:off x="3708940" y="853665"/>
            <a:ext cx="4705350" cy="28384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1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PTMON slide">
  <p:cSld name="PPTMON slide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5427" y="5297943"/>
            <a:ext cx="1853804" cy="1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1"/>
          <p:cNvSpPr txBox="1"/>
          <p:nvPr/>
        </p:nvSpPr>
        <p:spPr>
          <a:xfrm>
            <a:off x="3054769" y="5297943"/>
            <a:ext cx="201797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Presentation template by</a:t>
            </a:r>
            <a:endParaRPr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1"/>
          <p:cNvSpPr/>
          <p:nvPr/>
        </p:nvSpPr>
        <p:spPr>
          <a:xfrm>
            <a:off x="-1322857" y="2142316"/>
            <a:ext cx="928036" cy="858868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1"/>
          <p:cNvSpPr/>
          <p:nvPr/>
        </p:nvSpPr>
        <p:spPr>
          <a:xfrm>
            <a:off x="-1326293" y="-188426"/>
            <a:ext cx="931471" cy="1853803"/>
          </a:xfrm>
          <a:custGeom>
            <a:rect b="b" l="l" r="r" t="t"/>
            <a:pathLst>
              <a:path extrusionOk="0" h="2471738" w="1241962">
                <a:moveTo>
                  <a:pt x="1235869" y="0"/>
                </a:moveTo>
                <a:lnTo>
                  <a:pt x="1241962" y="308"/>
                </a:lnTo>
                <a:lnTo>
                  <a:pt x="1241962" y="618548"/>
                </a:lnTo>
                <a:lnTo>
                  <a:pt x="1235870" y="617934"/>
                </a:lnTo>
                <a:cubicBezTo>
                  <a:pt x="894594" y="617934"/>
                  <a:pt x="617935" y="894593"/>
                  <a:pt x="617935" y="1235869"/>
                </a:cubicBezTo>
                <a:cubicBezTo>
                  <a:pt x="617935" y="1577145"/>
                  <a:pt x="894594" y="1853804"/>
                  <a:pt x="1235870" y="1853804"/>
                </a:cubicBezTo>
                <a:lnTo>
                  <a:pt x="1241962" y="1853190"/>
                </a:lnTo>
                <a:lnTo>
                  <a:pt x="1241962" y="2471431"/>
                </a:lnTo>
                <a:lnTo>
                  <a:pt x="1235869" y="2471738"/>
                </a:lnTo>
                <a:cubicBezTo>
                  <a:pt x="553317" y="2471738"/>
                  <a:pt x="0" y="1918421"/>
                  <a:pt x="0" y="1235869"/>
                </a:cubicBezTo>
                <a:cubicBezTo>
                  <a:pt x="0" y="553317"/>
                  <a:pt x="553317" y="0"/>
                  <a:pt x="1235869" y="0"/>
                </a:cubicBezTo>
                <a:close/>
              </a:path>
            </a:pathLst>
          </a:cu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 01">
  <p:cSld name="Только заголовок 0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358774" y="339724"/>
            <a:ext cx="84264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0" type="dt"/>
          </p:nvPr>
        </p:nvSpPr>
        <p:spPr>
          <a:xfrm>
            <a:off x="6340807" y="4757635"/>
            <a:ext cx="955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11" type="ftr"/>
          </p:nvPr>
        </p:nvSpPr>
        <p:spPr>
          <a:xfrm>
            <a:off x="921598" y="4757635"/>
            <a:ext cx="53115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12" type="sldNum"/>
          </p:nvPr>
        </p:nvSpPr>
        <p:spPr>
          <a:xfrm>
            <a:off x="354918" y="4757635"/>
            <a:ext cx="329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hyperlink" Target="http://drive.google.com/file/d/1yFKm33bym6iH9H4mxfm6rd7o3nybvxee/view" TargetMode="External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43.jpg"/><Relationship Id="rId5" Type="http://schemas.openxmlformats.org/officeDocument/2006/relationships/image" Target="../media/image40.jpg"/><Relationship Id="rId6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image" Target="../media/image36.jp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9.jp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jp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b="0" l="18982" r="18982" t="0"/>
          <a:stretch/>
        </p:blipFill>
        <p:spPr>
          <a:xfrm>
            <a:off x="361950" y="361950"/>
            <a:ext cx="2962275" cy="3581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3699782" y="1256006"/>
            <a:ext cx="5105400" cy="11772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Экомониторинг</a:t>
            </a:r>
            <a:r>
              <a:rPr lang="ko" sz="36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endParaRPr sz="36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Система контроля выбросов с помощью цифрового двойника на основе машинного обучения</a:t>
            </a:r>
            <a:endParaRPr sz="21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66" name="Google Shape;166;p33"/>
          <p:cNvSpPr txBox="1"/>
          <p:nvPr/>
        </p:nvSpPr>
        <p:spPr>
          <a:xfrm>
            <a:off x="6524875" y="3867150"/>
            <a:ext cx="2031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Николаев Олег, ИТМО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Степочкина Анна, ИТМО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Какуркина Дарья, АГНИ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Люосева Елизавета, ИТМО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5932375" y="3343450"/>
            <a:ext cx="31731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AI Talent Hackathon 2023</a:t>
            </a:r>
            <a:endParaRPr b="1" sz="15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Команда Sklearn</a:t>
            </a:r>
            <a:endParaRPr b="1" sz="15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3"/>
          <p:cNvSpPr/>
          <p:nvPr/>
        </p:nvSpPr>
        <p:spPr>
          <a:xfrm>
            <a:off x="2882655" y="361950"/>
            <a:ext cx="1807217" cy="200025"/>
          </a:xfrm>
          <a:prstGeom prst="rect">
            <a:avLst/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3"/>
          <p:cNvSpPr/>
          <p:nvPr/>
        </p:nvSpPr>
        <p:spPr>
          <a:xfrm>
            <a:off x="2864644" y="3076575"/>
            <a:ext cx="1853804" cy="1853804"/>
          </a:xfrm>
          <a:prstGeom prst="donut">
            <a:avLst>
              <a:gd fmla="val 25000" name="adj"/>
            </a:avLst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631" y="2699428"/>
            <a:ext cx="500742" cy="221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2" name="Google Shape;172;p33"/>
          <p:cNvSpPr txBox="1"/>
          <p:nvPr/>
        </p:nvSpPr>
        <p:spPr>
          <a:xfrm>
            <a:off x="3371850" y="4816950"/>
            <a:ext cx="2400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Сентябрь 2023</a:t>
            </a:r>
            <a:endParaRPr b="1" sz="15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/>
        </p:nvSpPr>
        <p:spPr>
          <a:xfrm>
            <a:off x="470525" y="236775"/>
            <a:ext cx="67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Physics informed </a:t>
            </a: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модель</a:t>
            </a:r>
            <a:endParaRPr b="1" sz="35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8556775" y="4514959"/>
            <a:ext cx="863400" cy="863400"/>
          </a:xfrm>
          <a:prstGeom prst="donut">
            <a:avLst>
              <a:gd fmla="val 25000" name="adj"/>
            </a:avLst>
          </a:prstGeom>
          <a:solidFill>
            <a:srgbClr val="00FF9A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99" y="981550"/>
            <a:ext cx="1359865" cy="3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00" y="942675"/>
            <a:ext cx="1836475" cy="3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/>
          <p:nvPr/>
        </p:nvSpPr>
        <p:spPr>
          <a:xfrm>
            <a:off x="2018525" y="1032188"/>
            <a:ext cx="222000" cy="207000"/>
          </a:xfrm>
          <a:prstGeom prst="mathPlus">
            <a:avLst>
              <a:gd fmla="val 23520" name="adj1"/>
            </a:avLst>
          </a:prstGeom>
          <a:solidFill>
            <a:srgbClr val="00313C"/>
          </a:solidFill>
          <a:ln cap="flat" cmpd="sng" w="9525">
            <a:solidFill>
              <a:srgbClr val="0031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063" y="1405475"/>
            <a:ext cx="6462822" cy="310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/>
          <p:nvPr/>
        </p:nvSpPr>
        <p:spPr>
          <a:xfrm>
            <a:off x="6302025" y="489950"/>
            <a:ext cx="1920300" cy="1291500"/>
          </a:xfrm>
          <a:prstGeom prst="roundRect">
            <a:avLst>
              <a:gd fmla="val 16667" name="adj"/>
            </a:avLst>
          </a:prstGeom>
          <a:solidFill>
            <a:srgbClr val="EEFFF8"/>
          </a:solidFill>
          <a:ln cap="flat" cmpd="sng" w="28575">
            <a:solidFill>
              <a:srgbClr val="014A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Улучшение R</a:t>
            </a:r>
            <a:r>
              <a:rPr baseline="30000" lang="ko"/>
              <a:t>2</a:t>
            </a:r>
            <a:r>
              <a:rPr lang="ko"/>
              <a:t> на 0.12 </a:t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 rot="-5400000">
            <a:off x="6298575" y="3911775"/>
            <a:ext cx="199200" cy="154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31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 rot="-5400000">
            <a:off x="3318175" y="2557725"/>
            <a:ext cx="199200" cy="4256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31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 txBox="1"/>
          <p:nvPr/>
        </p:nvSpPr>
        <p:spPr>
          <a:xfrm>
            <a:off x="5399625" y="4660000"/>
            <a:ext cx="19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Тестирование модели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2"/>
          <p:cNvSpPr txBox="1"/>
          <p:nvPr/>
        </p:nvSpPr>
        <p:spPr>
          <a:xfrm>
            <a:off x="2602219" y="4660000"/>
            <a:ext cx="18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Обучение модели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43"/>
          <p:cNvGrpSpPr/>
          <p:nvPr/>
        </p:nvGrpSpPr>
        <p:grpSpPr>
          <a:xfrm>
            <a:off x="3217652" y="367565"/>
            <a:ext cx="5110913" cy="4241147"/>
            <a:chOff x="4665181" y="845686"/>
            <a:chExt cx="6814550" cy="5654862"/>
          </a:xfrm>
        </p:grpSpPr>
        <p:sp>
          <p:nvSpPr>
            <p:cNvPr id="331" name="Google Shape;331;p43"/>
            <p:cNvSpPr/>
            <p:nvPr/>
          </p:nvSpPr>
          <p:spPr>
            <a:xfrm>
              <a:off x="4848225" y="1066800"/>
              <a:ext cx="6467475" cy="400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2" name="Google Shape;332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5181" y="845686"/>
              <a:ext cx="6814550" cy="56548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3" name="Google Shape;333;p43"/>
          <p:cNvPicPr preferRelativeResize="0"/>
          <p:nvPr/>
        </p:nvPicPr>
        <p:blipFill rotWithShape="1">
          <a:blip r:embed="rId4">
            <a:alphaModFix/>
          </a:blip>
          <a:srcRect b="23103" l="0" r="0" t="23103"/>
          <a:stretch/>
        </p:blipFill>
        <p:spPr>
          <a:xfrm>
            <a:off x="3409550" y="573500"/>
            <a:ext cx="4727100" cy="28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3"/>
          <p:cNvSpPr txBox="1"/>
          <p:nvPr/>
        </p:nvSpPr>
        <p:spPr>
          <a:xfrm>
            <a:off x="283850" y="2176588"/>
            <a:ext cx="2693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Демонстрация</a:t>
            </a:r>
            <a:endParaRPr b="1" sz="2300"/>
          </a:p>
        </p:txBody>
      </p:sp>
      <p:sp>
        <p:nvSpPr>
          <p:cNvPr id="335" name="Google Shape;335;p43"/>
          <p:cNvSpPr/>
          <p:nvPr/>
        </p:nvSpPr>
        <p:spPr>
          <a:xfrm>
            <a:off x="348624" y="3524363"/>
            <a:ext cx="1333500" cy="1333500"/>
          </a:xfrm>
          <a:prstGeom prst="donut">
            <a:avLst>
              <a:gd fmla="val 25000" name="adj"/>
            </a:avLst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4"/>
          <p:cNvGrpSpPr/>
          <p:nvPr/>
        </p:nvGrpSpPr>
        <p:grpSpPr>
          <a:xfrm>
            <a:off x="3217652" y="367565"/>
            <a:ext cx="5110912" cy="4241146"/>
            <a:chOff x="4665181" y="845686"/>
            <a:chExt cx="6814549" cy="5654861"/>
          </a:xfrm>
        </p:grpSpPr>
        <p:sp>
          <p:nvSpPr>
            <p:cNvPr id="342" name="Google Shape;342;p44"/>
            <p:cNvSpPr/>
            <p:nvPr/>
          </p:nvSpPr>
          <p:spPr>
            <a:xfrm>
              <a:off x="4848225" y="1066800"/>
              <a:ext cx="6467400" cy="4000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3" name="Google Shape;343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65181" y="845686"/>
              <a:ext cx="6814549" cy="56548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4" name="Google Shape;344;p44"/>
          <p:cNvSpPr txBox="1"/>
          <p:nvPr/>
        </p:nvSpPr>
        <p:spPr>
          <a:xfrm>
            <a:off x="283850" y="2176588"/>
            <a:ext cx="2693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Демонстрация</a:t>
            </a:r>
            <a:endParaRPr b="1" sz="2300"/>
          </a:p>
        </p:txBody>
      </p:sp>
      <p:sp>
        <p:nvSpPr>
          <p:cNvPr id="345" name="Google Shape;345;p44"/>
          <p:cNvSpPr/>
          <p:nvPr/>
        </p:nvSpPr>
        <p:spPr>
          <a:xfrm>
            <a:off x="348624" y="3524363"/>
            <a:ext cx="1333500" cy="1333500"/>
          </a:xfrm>
          <a:prstGeom prst="donut">
            <a:avLst>
              <a:gd fmla="val 25000" name="adj"/>
            </a:avLst>
          </a:prstGeom>
          <a:solidFill>
            <a:srgbClr val="00FF9A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47" name="Google Shape;347;p44" title="API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7650" y="367575"/>
            <a:ext cx="5110925" cy="31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/>
        </p:nvSpPr>
        <p:spPr>
          <a:xfrm>
            <a:off x="410934" y="3081651"/>
            <a:ext cx="2362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Calibri"/>
                <a:ea typeface="Calibri"/>
                <a:cs typeface="Calibri"/>
                <a:sym typeface="Calibri"/>
              </a:rPr>
              <a:t>Результат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410925" y="3446102"/>
            <a:ext cx="23622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Снижение расхода топлива за счет оптимизации процесса горения.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Снижение количества вредных выбросов.</a:t>
            </a:r>
            <a:b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Снижение экологических затрат</a:t>
            </a: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/>
          </a:p>
        </p:txBody>
      </p:sp>
      <p:sp>
        <p:nvSpPr>
          <p:cNvPr id="354" name="Google Shape;354;p45"/>
          <p:cNvSpPr txBox="1"/>
          <p:nvPr/>
        </p:nvSpPr>
        <p:spPr>
          <a:xfrm>
            <a:off x="410925" y="1126900"/>
            <a:ext cx="2724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Модернизация производства</a:t>
            </a:r>
            <a:r>
              <a:rPr b="1" lang="ko" sz="23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endParaRPr b="1" sz="23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5774000" y="495875"/>
            <a:ext cx="3255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 предусмотреть установку кислородного датчика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- использование компрессора для контролируемой подачи воздуха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- квалифицированное обслуживание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- герметизация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- автоматизация регулирования тяги</a:t>
            </a:r>
            <a:b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5901767" y="142506"/>
            <a:ext cx="265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Модификация предприятия</a:t>
            </a:r>
            <a:endParaRPr b="1" sz="15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5773975" y="2767088"/>
            <a:ext cx="3255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введение в эксплуатацию систему очистки (скруббер + рукавный фильтр)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- диспергирование абсорбента в газовой фазе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5"/>
          <p:cNvSpPr/>
          <p:nvPr/>
        </p:nvSpPr>
        <p:spPr>
          <a:xfrm>
            <a:off x="5885750" y="2472763"/>
            <a:ext cx="3031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Система фильтрации и очистки</a:t>
            </a:r>
            <a:r>
              <a:rPr lang="ko" sz="12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endParaRPr sz="12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1027606" y="2055320"/>
            <a:ext cx="135000" cy="129214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000" y="3517850"/>
            <a:ext cx="1602975" cy="16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075" y="2398725"/>
            <a:ext cx="2271050" cy="25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5"/>
          <p:cNvSpPr/>
          <p:nvPr/>
        </p:nvSpPr>
        <p:spPr>
          <a:xfrm>
            <a:off x="5901780" y="1855944"/>
            <a:ext cx="265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Модификация процесса</a:t>
            </a:r>
            <a:endParaRPr b="1" sz="15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5773975" y="2178425"/>
            <a:ext cx="3255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- использование катализаторов/ингибиторов</a:t>
            </a: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ko" sz="9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9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 rotWithShape="1">
          <a:blip r:embed="rId6">
            <a:alphaModFix/>
          </a:blip>
          <a:srcRect b="2811" l="25673" r="14089" t="1868"/>
          <a:stretch/>
        </p:blipFill>
        <p:spPr>
          <a:xfrm>
            <a:off x="3572100" y="303975"/>
            <a:ext cx="1640400" cy="18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/>
        </p:nvSpPr>
        <p:spPr>
          <a:xfrm>
            <a:off x="221025" y="187029"/>
            <a:ext cx="358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Выводы</a:t>
            </a:r>
            <a:endParaRPr b="1"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246823" y="793190"/>
            <a:ext cx="352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6"/>
          <p:cNvSpPr/>
          <p:nvPr/>
        </p:nvSpPr>
        <p:spPr>
          <a:xfrm>
            <a:off x="8215964" y="4285441"/>
            <a:ext cx="928036" cy="858868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74" name="Google Shape;374;p46"/>
          <p:cNvSpPr txBox="1"/>
          <p:nvPr/>
        </p:nvSpPr>
        <p:spPr>
          <a:xfrm>
            <a:off x="312100" y="1093200"/>
            <a:ext cx="8244600" cy="27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bril Fatface"/>
              <a:buAutoNum type="arabicPeriod"/>
            </a:pPr>
            <a:r>
              <a:rPr lang="ko" sz="16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Эффективное снижение выбросов загрязняющих веществ при пиролизе требует интегрированного подхода, включающего в себя контроль процесса, оптимизацию и соблюдение регуляторных нормативов по защите окружающей среды</a:t>
            </a:r>
            <a:endParaRPr sz="16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bril Fatface"/>
              <a:buAutoNum type="arabicPeriod"/>
            </a:pPr>
            <a:r>
              <a:rPr lang="ko" sz="16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Проанализированы данные с химической и экологической точки зрения</a:t>
            </a:r>
            <a:endParaRPr sz="16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bril Fatface"/>
              <a:buAutoNum type="arabicPeriod"/>
            </a:pPr>
            <a:r>
              <a:rPr lang="ko" sz="16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Обучена модель и сделан прототип пользовательского интерфейса</a:t>
            </a:r>
            <a:endParaRPr sz="16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1600"/>
              <a:buFont typeface="Abril Fatface"/>
              <a:buAutoNum type="arabicPeriod"/>
            </a:pPr>
            <a:r>
              <a:rPr lang="ko" sz="16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Увеличение R</a:t>
            </a:r>
            <a:r>
              <a:rPr baseline="30000" lang="ko" sz="16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2 </a:t>
            </a:r>
            <a:r>
              <a:rPr lang="ko" sz="16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на 0.12 с использованием новых признаков</a:t>
            </a:r>
            <a:endParaRPr sz="16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D4D4D"/>
              </a:buClr>
              <a:buSzPts val="1600"/>
              <a:buFont typeface="Abril Fatface"/>
              <a:buAutoNum type="arabicPeriod"/>
            </a:pPr>
            <a:r>
              <a:rPr lang="ko" sz="16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Планируется получить обратную связь от экологов из компании Сибур</a:t>
            </a:r>
            <a:endParaRPr sz="16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9" name="Google Shape;379;p47"/>
          <p:cNvCxnSpPr/>
          <p:nvPr/>
        </p:nvCxnSpPr>
        <p:spPr>
          <a:xfrm>
            <a:off x="2502091" y="2361500"/>
            <a:ext cx="5953500" cy="0"/>
          </a:xfrm>
          <a:prstGeom prst="straightConnector1">
            <a:avLst/>
          </a:prstGeom>
          <a:noFill/>
          <a:ln cap="flat" cmpd="sng" w="76200">
            <a:solidFill>
              <a:srgbClr val="00FF9A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0" name="Google Shape;380;p47"/>
          <p:cNvSpPr txBox="1"/>
          <p:nvPr/>
        </p:nvSpPr>
        <p:spPr>
          <a:xfrm>
            <a:off x="0" y="3070275"/>
            <a:ext cx="16860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Собрана команда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Выбрана идея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Создана первая версия Pitch Deck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132950" y="2684625"/>
            <a:ext cx="111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DAY </a:t>
            </a:r>
            <a:r>
              <a:rPr lang="ko" sz="14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1</a:t>
            </a:r>
            <a:endParaRPr sz="1100"/>
          </a:p>
        </p:txBody>
      </p:sp>
      <p:sp>
        <p:nvSpPr>
          <p:cNvPr id="382" name="Google Shape;382;p47"/>
          <p:cNvSpPr/>
          <p:nvPr/>
        </p:nvSpPr>
        <p:spPr>
          <a:xfrm>
            <a:off x="1985125" y="2684625"/>
            <a:ext cx="111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DAY </a:t>
            </a:r>
            <a:r>
              <a:rPr lang="ko" sz="14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2</a:t>
            </a:r>
            <a:endParaRPr sz="1100"/>
          </a:p>
        </p:txBody>
      </p:sp>
      <p:sp>
        <p:nvSpPr>
          <p:cNvPr id="383" name="Google Shape;383;p47"/>
          <p:cNvSpPr/>
          <p:nvPr/>
        </p:nvSpPr>
        <p:spPr>
          <a:xfrm>
            <a:off x="3956800" y="2684625"/>
            <a:ext cx="111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DAY </a:t>
            </a:r>
            <a:r>
              <a:rPr lang="ko" sz="14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3</a:t>
            </a:r>
            <a:endParaRPr sz="1100"/>
          </a:p>
        </p:txBody>
      </p:sp>
      <p:sp>
        <p:nvSpPr>
          <p:cNvPr id="384" name="Google Shape;384;p47"/>
          <p:cNvSpPr/>
          <p:nvPr/>
        </p:nvSpPr>
        <p:spPr>
          <a:xfrm>
            <a:off x="5928475" y="2684625"/>
            <a:ext cx="111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DAY </a:t>
            </a:r>
            <a:r>
              <a:rPr lang="ko" sz="14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4</a:t>
            </a:r>
            <a:endParaRPr sz="1100"/>
          </a:p>
        </p:txBody>
      </p:sp>
      <p:sp>
        <p:nvSpPr>
          <p:cNvPr id="385" name="Google Shape;385;p47"/>
          <p:cNvSpPr/>
          <p:nvPr/>
        </p:nvSpPr>
        <p:spPr>
          <a:xfrm>
            <a:off x="2440513" y="2261488"/>
            <a:ext cx="200100" cy="200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0FF9A">
                <a:alpha val="4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4412188" y="2261488"/>
            <a:ext cx="200100" cy="200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0FF9A">
                <a:alpha val="4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7"/>
          <p:cNvSpPr/>
          <p:nvPr/>
        </p:nvSpPr>
        <p:spPr>
          <a:xfrm>
            <a:off x="6383863" y="2261488"/>
            <a:ext cx="200100" cy="200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0FF9A">
                <a:alpha val="4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7"/>
          <p:cNvSpPr/>
          <p:nvPr/>
        </p:nvSpPr>
        <p:spPr>
          <a:xfrm>
            <a:off x="8355538" y="2261488"/>
            <a:ext cx="200100" cy="200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0FF9A">
                <a:alpha val="49803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1952959" y="989602"/>
            <a:ext cx="523808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Timeline </a:t>
            </a: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работы</a:t>
            </a:r>
            <a:endParaRPr b="1"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90" name="Google Shape;390;p47"/>
          <p:cNvSpPr txBox="1"/>
          <p:nvPr>
            <p:ph idx="12" type="sldNum"/>
          </p:nvPr>
        </p:nvSpPr>
        <p:spPr>
          <a:xfrm>
            <a:off x="8556784" y="45053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91" name="Google Shape;391;p47"/>
          <p:cNvCxnSpPr/>
          <p:nvPr/>
        </p:nvCxnSpPr>
        <p:spPr>
          <a:xfrm>
            <a:off x="794750" y="2354625"/>
            <a:ext cx="1645800" cy="6900"/>
          </a:xfrm>
          <a:prstGeom prst="straightConnector1">
            <a:avLst/>
          </a:prstGeom>
          <a:noFill/>
          <a:ln cap="flat" cmpd="sng" w="76200">
            <a:solidFill>
              <a:srgbClr val="00FF9A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2" name="Google Shape;392;p47"/>
          <p:cNvSpPr/>
          <p:nvPr/>
        </p:nvSpPr>
        <p:spPr>
          <a:xfrm>
            <a:off x="582038" y="2258025"/>
            <a:ext cx="212700" cy="2001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00FF9A">
                <a:alpha val="49800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7"/>
          <p:cNvSpPr/>
          <p:nvPr/>
        </p:nvSpPr>
        <p:spPr>
          <a:xfrm>
            <a:off x="7900150" y="2684625"/>
            <a:ext cx="111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DAY 5</a:t>
            </a:r>
            <a:endParaRPr sz="1100"/>
          </a:p>
        </p:txBody>
      </p:sp>
      <p:sp>
        <p:nvSpPr>
          <p:cNvPr id="394" name="Google Shape;394;p47"/>
          <p:cNvSpPr txBox="1"/>
          <p:nvPr/>
        </p:nvSpPr>
        <p:spPr>
          <a:xfrm>
            <a:off x="1864500" y="3070275"/>
            <a:ext cx="1686000" cy="16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Получен датасет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Проанализированы данные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Сгенерированы гипотезы по применению химических знаний 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3729000" y="3070275"/>
            <a:ext cx="1686000" cy="16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Обучен Baseline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Проанализированы данные с химической точки зрения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Составлен список возможных модернизаций на производстве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745600" y="3070275"/>
            <a:ext cx="1686000" cy="16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Сгенерированы новые признаки на основе химических знаний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Подготовлена первая версия презентации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7612600" y="3070263"/>
            <a:ext cx="1686000" cy="9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Сделан пользовательский интерфейс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49" lvl="0" marL="1511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Оформлена презентация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8"/>
          <p:cNvPicPr preferRelativeResize="0"/>
          <p:nvPr/>
        </p:nvPicPr>
        <p:blipFill rotWithShape="1">
          <a:blip r:embed="rId3">
            <a:alphaModFix/>
          </a:blip>
          <a:srcRect b="12507" l="0" r="0" t="12507"/>
          <a:stretch/>
        </p:blipFill>
        <p:spPr>
          <a:xfrm>
            <a:off x="2879975" y="1714500"/>
            <a:ext cx="1482300" cy="148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3" name="Google Shape;403;p48"/>
          <p:cNvPicPr preferRelativeResize="0"/>
          <p:nvPr/>
        </p:nvPicPr>
        <p:blipFill rotWithShape="1">
          <a:blip r:embed="rId4">
            <a:alphaModFix/>
          </a:blip>
          <a:srcRect b="0" l="49" r="49" t="0"/>
          <a:stretch/>
        </p:blipFill>
        <p:spPr>
          <a:xfrm>
            <a:off x="978175" y="1714500"/>
            <a:ext cx="1482300" cy="148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4" name="Google Shape;404;p48"/>
          <p:cNvPicPr preferRelativeResize="0"/>
          <p:nvPr/>
        </p:nvPicPr>
        <p:blipFill rotWithShape="1">
          <a:blip r:embed="rId5">
            <a:alphaModFix/>
          </a:blip>
          <a:srcRect b="12546" l="0" r="0" t="12546"/>
          <a:stretch/>
        </p:blipFill>
        <p:spPr>
          <a:xfrm>
            <a:off x="6683575" y="1714500"/>
            <a:ext cx="1482300" cy="1482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5" name="Google Shape;405;p48"/>
          <p:cNvPicPr preferRelativeResize="0"/>
          <p:nvPr/>
        </p:nvPicPr>
        <p:blipFill rotWithShape="1">
          <a:blip r:embed="rId6">
            <a:alphaModFix/>
          </a:blip>
          <a:srcRect b="9302" l="6328" r="15728" t="12455"/>
          <a:stretch/>
        </p:blipFill>
        <p:spPr>
          <a:xfrm>
            <a:off x="4781775" y="1714500"/>
            <a:ext cx="1482300" cy="148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6" name="Google Shape;406;p48"/>
          <p:cNvSpPr txBox="1"/>
          <p:nvPr/>
        </p:nvSpPr>
        <p:spPr>
          <a:xfrm>
            <a:off x="1952959" y="628123"/>
            <a:ext cx="523808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Команда</a:t>
            </a:r>
            <a:endParaRPr b="1"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886100" y="3793803"/>
            <a:ext cx="16665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ИТМО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800" lvl="0" marL="306000" marR="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Обработка данных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800" lvl="0" marL="306000" marR="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Обучение модели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800" lvl="0" marL="306000" marR="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АПИ сайта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886100" y="3482718"/>
            <a:ext cx="1666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Николаев Олег</a:t>
            </a:r>
            <a:endParaRPr sz="1100"/>
          </a:p>
        </p:txBody>
      </p:sp>
      <p:sp>
        <p:nvSpPr>
          <p:cNvPr id="409" name="Google Shape;409;p48"/>
          <p:cNvSpPr txBox="1"/>
          <p:nvPr/>
        </p:nvSpPr>
        <p:spPr>
          <a:xfrm>
            <a:off x="2787825" y="3793800"/>
            <a:ext cx="16665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ИТМО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Data scientist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800" lvl="0" marL="306000" marR="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Менеджмент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800" lvl="0" marL="306000" marR="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Обучение модели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8"/>
          <p:cNvSpPr/>
          <p:nvPr/>
        </p:nvSpPr>
        <p:spPr>
          <a:xfrm>
            <a:off x="2787833" y="3482718"/>
            <a:ext cx="1666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Степочкина Анна </a:t>
            </a:r>
            <a:endParaRPr sz="1100"/>
          </a:p>
        </p:txBody>
      </p:sp>
      <p:sp>
        <p:nvSpPr>
          <p:cNvPr id="411" name="Google Shape;411;p48"/>
          <p:cNvSpPr txBox="1"/>
          <p:nvPr/>
        </p:nvSpPr>
        <p:spPr>
          <a:xfrm>
            <a:off x="4689575" y="3793800"/>
            <a:ext cx="17796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АГНИ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Химик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800" lvl="0" marL="306000" marR="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Physics inform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800" lvl="0" marL="306000" marR="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8"/>
          <p:cNvSpPr/>
          <p:nvPr/>
        </p:nvSpPr>
        <p:spPr>
          <a:xfrm>
            <a:off x="4689566" y="3482718"/>
            <a:ext cx="1666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Какуркина Дарья</a:t>
            </a:r>
            <a:endParaRPr sz="1100"/>
          </a:p>
        </p:txBody>
      </p:sp>
      <p:sp>
        <p:nvSpPr>
          <p:cNvPr id="413" name="Google Shape;413;p48"/>
          <p:cNvSpPr/>
          <p:nvPr/>
        </p:nvSpPr>
        <p:spPr>
          <a:xfrm>
            <a:off x="6591300" y="3482718"/>
            <a:ext cx="16666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Люосева Елизавета</a:t>
            </a:r>
            <a:endParaRPr sz="1100"/>
          </a:p>
        </p:txBody>
      </p:sp>
      <p:sp>
        <p:nvSpPr>
          <p:cNvPr id="414" name="Google Shape;414;p48"/>
          <p:cNvSpPr/>
          <p:nvPr/>
        </p:nvSpPr>
        <p:spPr>
          <a:xfrm>
            <a:off x="8215964" y="4285441"/>
            <a:ext cx="928036" cy="858868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8"/>
          <p:cNvSpPr/>
          <p:nvPr/>
        </p:nvSpPr>
        <p:spPr>
          <a:xfrm rot="10800000">
            <a:off x="0" y="0"/>
            <a:ext cx="928036" cy="858868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6591300" y="3793800"/>
            <a:ext cx="19302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ИТМО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Эколог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800" lvl="0" marL="306000" marR="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Physics inform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1800" lvl="0" marL="306000" marR="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200"/>
              <a:buFont typeface="Calibri"/>
              <a:buChar char="●"/>
            </a:pPr>
            <a:r>
              <a:rPr lang="ko" sz="12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/>
        </p:nvSpPr>
        <p:spPr>
          <a:xfrm>
            <a:off x="1851600" y="2068850"/>
            <a:ext cx="5440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Спасибо за внимание</a:t>
            </a:r>
            <a:r>
              <a:rPr b="1" lang="ko" sz="41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 !</a:t>
            </a:r>
            <a:endParaRPr b="1" sz="4100"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23" name="Google Shape;423;p49"/>
          <p:cNvSpPr/>
          <p:nvPr/>
        </p:nvSpPr>
        <p:spPr>
          <a:xfrm>
            <a:off x="8215964" y="4285441"/>
            <a:ext cx="928036" cy="858868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9"/>
          <p:cNvSpPr/>
          <p:nvPr/>
        </p:nvSpPr>
        <p:spPr>
          <a:xfrm rot="10800000">
            <a:off x="0" y="0"/>
            <a:ext cx="928036" cy="858868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/>
        </p:nvSpPr>
        <p:spPr>
          <a:xfrm>
            <a:off x="1851600" y="2068850"/>
            <a:ext cx="54408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Приложения</a:t>
            </a:r>
            <a:endParaRPr b="1" sz="4100"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31" name="Google Shape;431;p50"/>
          <p:cNvSpPr/>
          <p:nvPr/>
        </p:nvSpPr>
        <p:spPr>
          <a:xfrm>
            <a:off x="8215964" y="4285441"/>
            <a:ext cx="928036" cy="858868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0"/>
          <p:cNvSpPr/>
          <p:nvPr/>
        </p:nvSpPr>
        <p:spPr>
          <a:xfrm rot="10800000">
            <a:off x="0" y="-1"/>
            <a:ext cx="928036" cy="858869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/>
        </p:nvSpPr>
        <p:spPr>
          <a:xfrm>
            <a:off x="572950" y="776925"/>
            <a:ext cx="3055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Определения</a:t>
            </a:r>
            <a:endParaRPr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39" name="Google Shape;439;p51"/>
          <p:cNvSpPr/>
          <p:nvPr/>
        </p:nvSpPr>
        <p:spPr>
          <a:xfrm>
            <a:off x="523874" y="523876"/>
            <a:ext cx="5805000" cy="27000"/>
          </a:xfrm>
          <a:prstGeom prst="rect">
            <a:avLst/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8934" y="394097"/>
            <a:ext cx="135000" cy="129214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1"/>
          <p:cNvSpPr/>
          <p:nvPr/>
        </p:nvSpPr>
        <p:spPr>
          <a:xfrm>
            <a:off x="8500467" y="4485816"/>
            <a:ext cx="371934" cy="371934"/>
          </a:xfrm>
          <a:prstGeom prst="donut">
            <a:avLst>
              <a:gd fmla="val 25000" name="adj"/>
            </a:avLst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747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3" name="Google Shape;443;p51"/>
          <p:cNvSpPr txBox="1"/>
          <p:nvPr/>
        </p:nvSpPr>
        <p:spPr>
          <a:xfrm>
            <a:off x="572950" y="1421875"/>
            <a:ext cx="730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Пиролиз </a:t>
            </a: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это процесс деструктивного превращения углеводородов нефти при высоких температурах в газообразные (пирогаз) и жидкие (смола пиролиза) продукты. Воздействие высокой температуры на крупные молекулы вещества приводит к разрушению в них межатомных связей и образованию меньших по размеру молекулярных соединений.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/>
          <p:nvPr/>
        </p:nvSpPr>
        <p:spPr>
          <a:xfrm>
            <a:off x="2039052" y="503766"/>
            <a:ext cx="5065896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Мотивация</a:t>
            </a:r>
            <a:endParaRPr b="1"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3187113" y="1969638"/>
            <a:ext cx="848700" cy="84870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4"/>
          <p:cNvSpPr/>
          <p:nvPr/>
        </p:nvSpPr>
        <p:spPr>
          <a:xfrm>
            <a:off x="2531463" y="3029514"/>
            <a:ext cx="21600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Оптимизация загрязняющих веществ (ЗВ) неразрывно связана с оптимизацией производства</a:t>
            </a:r>
            <a:endParaRPr b="1" sz="15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4"/>
          <p:cNvSpPr/>
          <p:nvPr/>
        </p:nvSpPr>
        <p:spPr>
          <a:xfrm>
            <a:off x="7263475" y="1969650"/>
            <a:ext cx="848700" cy="84870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6603701" y="3121283"/>
            <a:ext cx="21600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00313C"/>
                </a:solidFill>
              </a:rPr>
              <a:t> </a:t>
            </a:r>
            <a:r>
              <a:rPr b="1" lang="ko" sz="15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Государство налагает штрафы за превышение нормативов по ЗВ</a:t>
            </a:r>
            <a:endParaRPr b="1" sz="15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1057899" y="1969628"/>
            <a:ext cx="848700" cy="84870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4"/>
          <p:cNvSpPr txBox="1"/>
          <p:nvPr/>
        </p:nvSpPr>
        <p:spPr>
          <a:xfrm>
            <a:off x="402250" y="3029825"/>
            <a:ext cx="21600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Загрязненный воздух - фактор развития сердечно-сосудистых и респираторных заболеваний </a:t>
            </a:r>
            <a:endParaRPr b="1" sz="15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5316349" y="1969613"/>
            <a:ext cx="848700" cy="848700"/>
          </a:xfrm>
          <a:prstGeom prst="ellipse">
            <a:avLst/>
          </a:prstGeom>
          <a:solidFill>
            <a:srgbClr val="4D4D4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4"/>
          <p:cNvSpPr/>
          <p:nvPr/>
        </p:nvSpPr>
        <p:spPr>
          <a:xfrm>
            <a:off x="4660688" y="3121267"/>
            <a:ext cx="2160000" cy="17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5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Контроль экологии повышает рейтинг доверия к компании</a:t>
            </a:r>
            <a:endParaRPr b="1" sz="15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34"/>
          <p:cNvGrpSpPr/>
          <p:nvPr/>
        </p:nvGrpSpPr>
        <p:grpSpPr>
          <a:xfrm>
            <a:off x="5541529" y="2194830"/>
            <a:ext cx="398335" cy="398335"/>
            <a:chOff x="752656" y="1562597"/>
            <a:chExt cx="390525" cy="390525"/>
          </a:xfrm>
        </p:grpSpPr>
        <p:sp>
          <p:nvSpPr>
            <p:cNvPr id="187" name="Google Shape;187;p34"/>
            <p:cNvSpPr/>
            <p:nvPr/>
          </p:nvSpPr>
          <p:spPr>
            <a:xfrm>
              <a:off x="797621" y="1607153"/>
              <a:ext cx="209550" cy="161925"/>
            </a:xfrm>
            <a:custGeom>
              <a:rect b="b" l="l" r="r" t="t"/>
              <a:pathLst>
                <a:path extrusionOk="0" h="161925" w="209550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4"/>
            <p:cNvSpPr/>
            <p:nvPr/>
          </p:nvSpPr>
          <p:spPr>
            <a:xfrm>
              <a:off x="797995" y="1807749"/>
              <a:ext cx="95250" cy="104775"/>
            </a:xfrm>
            <a:custGeom>
              <a:rect b="b" l="l" r="r" t="t"/>
              <a:pathLst>
                <a:path extrusionOk="0" h="104775" w="95250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4"/>
            <p:cNvSpPr/>
            <p:nvPr/>
          </p:nvSpPr>
          <p:spPr>
            <a:xfrm>
              <a:off x="909438" y="1740884"/>
              <a:ext cx="95250" cy="171450"/>
            </a:xfrm>
            <a:custGeom>
              <a:rect b="b" l="l" r="r" t="t"/>
              <a:pathLst>
                <a:path extrusionOk="0" h="171450" w="952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4"/>
            <p:cNvSpPr/>
            <p:nvPr/>
          </p:nvSpPr>
          <p:spPr>
            <a:xfrm>
              <a:off x="998589" y="1607534"/>
              <a:ext cx="142875" cy="304800"/>
            </a:xfrm>
            <a:custGeom>
              <a:rect b="b" l="l" r="r" t="t"/>
              <a:pathLst>
                <a:path extrusionOk="0" h="304800" w="142875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4"/>
            <p:cNvSpPr/>
            <p:nvPr/>
          </p:nvSpPr>
          <p:spPr>
            <a:xfrm>
              <a:off x="752656" y="1562597"/>
              <a:ext cx="390525" cy="390525"/>
            </a:xfrm>
            <a:custGeom>
              <a:rect b="b" l="l" r="r" t="t"/>
              <a:pathLst>
                <a:path extrusionOk="0" h="390525" w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34"/>
          <p:cNvSpPr txBox="1"/>
          <p:nvPr/>
        </p:nvSpPr>
        <p:spPr>
          <a:xfrm>
            <a:off x="1756500" y="942350"/>
            <a:ext cx="563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Почему важно контролировать выбросы загрязняющих веществ (ЗВ)?</a:t>
            </a:r>
            <a:endParaRPr b="1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25" y="2155838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565" y="215587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356" y="215585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idx="12" type="sldNum"/>
          </p:nvPr>
        </p:nvSpPr>
        <p:spPr>
          <a:xfrm>
            <a:off x="354918" y="4734187"/>
            <a:ext cx="329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9" name="Google Shape;449;p52"/>
          <p:cNvSpPr/>
          <p:nvPr/>
        </p:nvSpPr>
        <p:spPr>
          <a:xfrm>
            <a:off x="7221298" y="4457188"/>
            <a:ext cx="154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313C"/>
                </a:solidFill>
                <a:latin typeface="Arial"/>
                <a:ea typeface="Arial"/>
                <a:cs typeface="Arial"/>
                <a:sym typeface="Arial"/>
              </a:rPr>
              <a:t>ЗапСибНефтехим</a:t>
            </a:r>
            <a:endParaRPr b="1" sz="1200">
              <a:solidFill>
                <a:srgbClr val="00313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52"/>
          <p:cNvPicPr preferRelativeResize="0"/>
          <p:nvPr/>
        </p:nvPicPr>
        <p:blipFill rotWithShape="1">
          <a:blip r:embed="rId3">
            <a:alphaModFix/>
          </a:blip>
          <a:srcRect b="14812" l="24579" r="16220" t="11642"/>
          <a:stretch/>
        </p:blipFill>
        <p:spPr>
          <a:xfrm>
            <a:off x="3793777" y="2307881"/>
            <a:ext cx="679648" cy="891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52"/>
          <p:cNvCxnSpPr/>
          <p:nvPr/>
        </p:nvCxnSpPr>
        <p:spPr>
          <a:xfrm flipH="1" rot="10800000">
            <a:off x="805501" y="2922278"/>
            <a:ext cx="2839200" cy="6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2" name="Google Shape;452;p52"/>
          <p:cNvSpPr/>
          <p:nvPr/>
        </p:nvSpPr>
        <p:spPr>
          <a:xfrm>
            <a:off x="763885" y="2381394"/>
            <a:ext cx="273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Топливо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(Метан-водородная смесь, природный газ)</a:t>
            </a:r>
            <a:endParaRPr/>
          </a:p>
        </p:txBody>
      </p:sp>
      <p:sp>
        <p:nvSpPr>
          <p:cNvPr id="453" name="Google Shape;453;p52"/>
          <p:cNvSpPr txBox="1"/>
          <p:nvPr/>
        </p:nvSpPr>
        <p:spPr>
          <a:xfrm>
            <a:off x="3771382" y="3167431"/>
            <a:ext cx="66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 печей</a:t>
            </a:r>
            <a:endParaRPr/>
          </a:p>
        </p:txBody>
      </p:sp>
      <p:cxnSp>
        <p:nvCxnSpPr>
          <p:cNvPr id="454" name="Google Shape;454;p52"/>
          <p:cNvCxnSpPr/>
          <p:nvPr/>
        </p:nvCxnSpPr>
        <p:spPr>
          <a:xfrm>
            <a:off x="4662400" y="2581464"/>
            <a:ext cx="6255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5" name="Google Shape;455;p52"/>
          <p:cNvCxnSpPr/>
          <p:nvPr/>
        </p:nvCxnSpPr>
        <p:spPr>
          <a:xfrm>
            <a:off x="4662400" y="2928792"/>
            <a:ext cx="6255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52"/>
          <p:cNvCxnSpPr/>
          <p:nvPr/>
        </p:nvCxnSpPr>
        <p:spPr>
          <a:xfrm>
            <a:off x="4662400" y="3182792"/>
            <a:ext cx="6255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Google Shape;457;p52"/>
          <p:cNvCxnSpPr/>
          <p:nvPr/>
        </p:nvCxnSpPr>
        <p:spPr>
          <a:xfrm>
            <a:off x="4676039" y="3452299"/>
            <a:ext cx="6255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58" name="Google Shape;45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2436" y="1504947"/>
            <a:ext cx="763813" cy="109498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2"/>
          <p:cNvSpPr txBox="1"/>
          <p:nvPr/>
        </p:nvSpPr>
        <p:spPr>
          <a:xfrm>
            <a:off x="6407129" y="2532628"/>
            <a:ext cx="110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CO, NOx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0" name="Google Shape;460;p52"/>
          <p:cNvCxnSpPr/>
          <p:nvPr/>
        </p:nvCxnSpPr>
        <p:spPr>
          <a:xfrm rot="10800000">
            <a:off x="4022655" y="3417680"/>
            <a:ext cx="4500" cy="1506900"/>
          </a:xfrm>
          <a:prstGeom prst="straightConnector1">
            <a:avLst/>
          </a:prstGeom>
          <a:solidFill>
            <a:schemeClr val="accent1"/>
          </a:solidFill>
          <a:ln cap="flat" cmpd="sng" w="38100">
            <a:solidFill>
              <a:srgbClr val="6EF7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1" name="Google Shape;461;p52"/>
          <p:cNvSpPr txBox="1"/>
          <p:nvPr/>
        </p:nvSpPr>
        <p:spPr>
          <a:xfrm>
            <a:off x="2709816" y="2981836"/>
            <a:ext cx="599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EC9386"/>
                </a:solidFill>
                <a:latin typeface="Arial"/>
                <a:ea typeface="Arial"/>
                <a:cs typeface="Arial"/>
                <a:sym typeface="Arial"/>
              </a:rPr>
              <a:t>подогрев</a:t>
            </a:r>
            <a:endParaRPr/>
          </a:p>
        </p:txBody>
      </p:sp>
      <p:sp>
        <p:nvSpPr>
          <p:cNvPr id="462" name="Google Shape;462;p52"/>
          <p:cNvSpPr txBox="1"/>
          <p:nvPr/>
        </p:nvSpPr>
        <p:spPr>
          <a:xfrm>
            <a:off x="4093308" y="4564434"/>
            <a:ext cx="210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3) Расход </a:t>
            </a: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(аналитический расчет, погрешность ~10%)</a:t>
            </a:r>
            <a:endParaRPr/>
          </a:p>
        </p:txBody>
      </p:sp>
      <p:sp>
        <p:nvSpPr>
          <p:cNvPr id="463" name="Google Shape;463;p52"/>
          <p:cNvSpPr txBox="1"/>
          <p:nvPr/>
        </p:nvSpPr>
        <p:spPr>
          <a:xfrm>
            <a:off x="5433018" y="2895730"/>
            <a:ext cx="1169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5) Параметры дыма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(количество не прореагировавшего кислорода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температура, разрежение перед дымососом, …)</a:t>
            </a:r>
            <a:endParaRPr/>
          </a:p>
        </p:txBody>
      </p:sp>
      <p:sp>
        <p:nvSpPr>
          <p:cNvPr id="464" name="Google Shape;464;p52"/>
          <p:cNvSpPr txBox="1"/>
          <p:nvPr/>
        </p:nvSpPr>
        <p:spPr>
          <a:xfrm>
            <a:off x="1421962" y="4076934"/>
            <a:ext cx="1192500" cy="861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219" l="-6629" r="-7138" t="-566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5" name="Google Shape;465;p52"/>
          <p:cNvSpPr/>
          <p:nvPr/>
        </p:nvSpPr>
        <p:spPr>
          <a:xfrm>
            <a:off x="2088850" y="4089025"/>
            <a:ext cx="67200" cy="348000"/>
          </a:xfrm>
          <a:prstGeom prst="rightBracket">
            <a:avLst>
              <a:gd fmla="val 8333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2"/>
          <p:cNvSpPr txBox="1"/>
          <p:nvPr/>
        </p:nvSpPr>
        <p:spPr>
          <a:xfrm>
            <a:off x="2207013" y="4168457"/>
            <a:ext cx="458400" cy="184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46668" l="-6668" r="-21329" t="-2999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67" name="Google Shape;467;p52"/>
          <p:cNvSpPr txBox="1"/>
          <p:nvPr/>
        </p:nvSpPr>
        <p:spPr>
          <a:xfrm>
            <a:off x="1164273" y="3227429"/>
            <a:ext cx="2653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Расход топлива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arenR"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Состав топлива и пирогаза </a:t>
            </a:r>
            <a:endParaRPr/>
          </a:p>
        </p:txBody>
      </p:sp>
      <p:sp>
        <p:nvSpPr>
          <p:cNvPr id="468" name="Google Shape;468;p52"/>
          <p:cNvSpPr txBox="1"/>
          <p:nvPr/>
        </p:nvSpPr>
        <p:spPr>
          <a:xfrm>
            <a:off x="4437468" y="184754"/>
            <a:ext cx="455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Во исполнение законодательных требований (7-ФЗ) на ЗСНХ САК (системы автоматического контроля) должны быть установлены на 24 </a:t>
            </a:r>
            <a:r>
              <a:rPr lang="ko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источниках выбросов: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на 15 источниках</a:t>
            </a: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- до сентября </a:t>
            </a:r>
            <a:r>
              <a:rPr lang="ko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2026</a:t>
            </a: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года, на 9 источниках - до конца 2027 года. </a:t>
            </a:r>
            <a:endParaRPr sz="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2"/>
          <p:cNvSpPr txBox="1"/>
          <p:nvPr/>
        </p:nvSpPr>
        <p:spPr>
          <a:xfrm>
            <a:off x="1680960" y="3845280"/>
            <a:ext cx="94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Раз в 2÷3 суток </a:t>
            </a:r>
            <a:endParaRPr/>
          </a:p>
        </p:txBody>
      </p:sp>
      <p:sp>
        <p:nvSpPr>
          <p:cNvPr id="470" name="Google Shape;470;p52"/>
          <p:cNvSpPr txBox="1"/>
          <p:nvPr/>
        </p:nvSpPr>
        <p:spPr>
          <a:xfrm>
            <a:off x="5771124" y="1063770"/>
            <a:ext cx="17577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6) Расход выбросов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в атмосферу (кг/ч)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1" name="Google Shape;471;p52"/>
          <p:cNvCxnSpPr/>
          <p:nvPr/>
        </p:nvCxnSpPr>
        <p:spPr>
          <a:xfrm>
            <a:off x="3726098" y="1527157"/>
            <a:ext cx="0" cy="695700"/>
          </a:xfrm>
          <a:prstGeom prst="straightConnector1">
            <a:avLst/>
          </a:prstGeom>
          <a:solidFill>
            <a:schemeClr val="accen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2" name="Google Shape;472;p52"/>
          <p:cNvCxnSpPr/>
          <p:nvPr/>
        </p:nvCxnSpPr>
        <p:spPr>
          <a:xfrm>
            <a:off x="3726098" y="2222769"/>
            <a:ext cx="7758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73" name="Google Shape;473;p52"/>
          <p:cNvCxnSpPr/>
          <p:nvPr/>
        </p:nvCxnSpPr>
        <p:spPr>
          <a:xfrm rot="10800000">
            <a:off x="4501977" y="1527070"/>
            <a:ext cx="0" cy="695700"/>
          </a:xfrm>
          <a:prstGeom prst="straightConnector1">
            <a:avLst/>
          </a:prstGeom>
          <a:solidFill>
            <a:schemeClr val="accen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4" name="Google Shape;474;p52"/>
          <p:cNvSpPr txBox="1"/>
          <p:nvPr/>
        </p:nvSpPr>
        <p:spPr>
          <a:xfrm rot="-5400000">
            <a:off x="2948793" y="1777409"/>
            <a:ext cx="1147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ЭПФ/пропан, бутан</a:t>
            </a:r>
            <a:endParaRPr/>
          </a:p>
        </p:txBody>
      </p:sp>
      <p:sp>
        <p:nvSpPr>
          <p:cNvPr id="475" name="Google Shape;475;p52"/>
          <p:cNvSpPr txBox="1"/>
          <p:nvPr/>
        </p:nvSpPr>
        <p:spPr>
          <a:xfrm rot="-5400000">
            <a:off x="3798492" y="1413950"/>
            <a:ext cx="81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ПИРОГАЗ,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т.ч., этилен, пропилен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2"/>
          <p:cNvSpPr txBox="1"/>
          <p:nvPr/>
        </p:nvSpPr>
        <p:spPr>
          <a:xfrm>
            <a:off x="2169660" y="1405439"/>
            <a:ext cx="123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4) Параметры пиролиза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(температура и разряжение в камере сгорания, шибера, …)</a:t>
            </a:r>
            <a:endParaRPr/>
          </a:p>
        </p:txBody>
      </p:sp>
      <p:sp>
        <p:nvSpPr>
          <p:cNvPr id="477" name="Google Shape;477;p52"/>
          <p:cNvSpPr txBox="1"/>
          <p:nvPr/>
        </p:nvSpPr>
        <p:spPr>
          <a:xfrm rot="-5400000">
            <a:off x="3947666" y="3850582"/>
            <a:ext cx="769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Воздух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(окислитель)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5099906" y="1601635"/>
            <a:ext cx="350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САК</a:t>
            </a:r>
            <a:endParaRPr/>
          </a:p>
        </p:txBody>
      </p:sp>
      <p:cxnSp>
        <p:nvCxnSpPr>
          <p:cNvPr id="479" name="Google Shape;479;p52"/>
          <p:cNvCxnSpPr/>
          <p:nvPr/>
        </p:nvCxnSpPr>
        <p:spPr>
          <a:xfrm>
            <a:off x="5016310" y="2599932"/>
            <a:ext cx="4200" cy="1866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0" name="Google Shape;480;p52"/>
          <p:cNvCxnSpPr/>
          <p:nvPr/>
        </p:nvCxnSpPr>
        <p:spPr>
          <a:xfrm>
            <a:off x="5016310" y="2786498"/>
            <a:ext cx="2243100" cy="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52"/>
          <p:cNvSpPr txBox="1"/>
          <p:nvPr/>
        </p:nvSpPr>
        <p:spPr>
          <a:xfrm>
            <a:off x="4817215" y="1312994"/>
            <a:ext cx="889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Точка выброса</a:t>
            </a:r>
            <a:endParaRPr/>
          </a:p>
        </p:txBody>
      </p:sp>
      <p:sp>
        <p:nvSpPr>
          <p:cNvPr id="482" name="Google Shape;482;p52"/>
          <p:cNvSpPr txBox="1"/>
          <p:nvPr/>
        </p:nvSpPr>
        <p:spPr>
          <a:xfrm>
            <a:off x="5847009" y="2462457"/>
            <a:ext cx="5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Точка замера</a:t>
            </a:r>
            <a:endParaRPr/>
          </a:p>
        </p:txBody>
      </p:sp>
      <p:cxnSp>
        <p:nvCxnSpPr>
          <p:cNvPr id="483" name="Google Shape;483;p52"/>
          <p:cNvCxnSpPr/>
          <p:nvPr/>
        </p:nvCxnSpPr>
        <p:spPr>
          <a:xfrm rot="10800000">
            <a:off x="6531994" y="1710953"/>
            <a:ext cx="6300" cy="7929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4" name="Google Shape;484;p52"/>
          <p:cNvSpPr txBox="1"/>
          <p:nvPr/>
        </p:nvSpPr>
        <p:spPr>
          <a:xfrm>
            <a:off x="354925" y="167950"/>
            <a:ext cx="40827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008C95"/>
                </a:solidFill>
                <a:latin typeface="Abril Fatface"/>
                <a:ea typeface="Abril Fatface"/>
                <a:cs typeface="Abril Fatface"/>
                <a:sym typeface="Abril Fatface"/>
              </a:rPr>
              <a:t>ОСНАЩЕНИЕ ИСТОЧНИКОВ ВЫБРОСОВ СИСТЕМАМИ АВТОМАТИЧЕСКОГО КОНТРОЛЯ (САК)</a:t>
            </a:r>
            <a:endParaRPr b="1" sz="1600">
              <a:solidFill>
                <a:srgbClr val="008C95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85" name="Google Shape;485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6544" y="3110955"/>
            <a:ext cx="2061645" cy="136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8871" y="1314788"/>
            <a:ext cx="1321814" cy="10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52"/>
          <p:cNvCxnSpPr/>
          <p:nvPr/>
        </p:nvCxnSpPr>
        <p:spPr>
          <a:xfrm rot="10800000">
            <a:off x="822178" y="2918717"/>
            <a:ext cx="8100" cy="16992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88" name="Google Shape;488;p52"/>
          <p:cNvCxnSpPr/>
          <p:nvPr/>
        </p:nvCxnSpPr>
        <p:spPr>
          <a:xfrm>
            <a:off x="540451" y="3592046"/>
            <a:ext cx="281700" cy="10500"/>
          </a:xfrm>
          <a:prstGeom prst="straightConnector1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89" name="Google Shape;489;p52"/>
          <p:cNvSpPr txBox="1"/>
          <p:nvPr/>
        </p:nvSpPr>
        <p:spPr>
          <a:xfrm>
            <a:off x="260510" y="3607480"/>
            <a:ext cx="5598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Рецикл</a:t>
            </a:r>
            <a:endParaRPr/>
          </a:p>
        </p:txBody>
      </p:sp>
      <p:cxnSp>
        <p:nvCxnSpPr>
          <p:cNvPr id="490" name="Google Shape;490;p52"/>
          <p:cNvCxnSpPr/>
          <p:nvPr/>
        </p:nvCxnSpPr>
        <p:spPr>
          <a:xfrm rot="10800000">
            <a:off x="540451" y="1054048"/>
            <a:ext cx="0" cy="253800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1" name="Google Shape;491;p52"/>
          <p:cNvSpPr txBox="1"/>
          <p:nvPr/>
        </p:nvSpPr>
        <p:spPr>
          <a:xfrm>
            <a:off x="8186082" y="1735063"/>
            <a:ext cx="53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CO, NO, NO2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52"/>
          <p:cNvSpPr txBox="1"/>
          <p:nvPr/>
        </p:nvSpPr>
        <p:spPr>
          <a:xfrm>
            <a:off x="6383129" y="1486004"/>
            <a:ext cx="110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CO, NOx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2"/>
          <p:cNvSpPr txBox="1"/>
          <p:nvPr/>
        </p:nvSpPr>
        <p:spPr>
          <a:xfrm>
            <a:off x="7860274" y="2530730"/>
            <a:ext cx="890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Рассеяние</a:t>
            </a:r>
            <a:endParaRPr/>
          </a:p>
        </p:txBody>
      </p:sp>
      <p:sp>
        <p:nvSpPr>
          <p:cNvPr id="494" name="Google Shape;494;p52"/>
          <p:cNvSpPr/>
          <p:nvPr/>
        </p:nvSpPr>
        <p:spPr>
          <a:xfrm>
            <a:off x="6963937" y="1433102"/>
            <a:ext cx="1125000" cy="222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2"/>
          <p:cNvSpPr txBox="1"/>
          <p:nvPr/>
        </p:nvSpPr>
        <p:spPr>
          <a:xfrm>
            <a:off x="769032" y="1077259"/>
            <a:ext cx="1509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Матрица газоразделения</a:t>
            </a:r>
            <a:endParaRPr/>
          </a:p>
        </p:txBody>
      </p:sp>
      <p:sp>
        <p:nvSpPr>
          <p:cNvPr id="496" name="Google Shape;496;p52"/>
          <p:cNvSpPr/>
          <p:nvPr/>
        </p:nvSpPr>
        <p:spPr>
          <a:xfrm rot="5400000">
            <a:off x="2051581" y="3323066"/>
            <a:ext cx="150900" cy="853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2"/>
          <p:cNvSpPr/>
          <p:nvPr/>
        </p:nvSpPr>
        <p:spPr>
          <a:xfrm rot="5400000">
            <a:off x="3305431" y="3408134"/>
            <a:ext cx="124800" cy="697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2"/>
          <p:cNvSpPr txBox="1"/>
          <p:nvPr/>
        </p:nvSpPr>
        <p:spPr>
          <a:xfrm>
            <a:off x="3223875" y="3825215"/>
            <a:ext cx="2709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RTO</a:t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52"/>
          <p:cNvCxnSpPr/>
          <p:nvPr/>
        </p:nvCxnSpPr>
        <p:spPr>
          <a:xfrm rot="10800000">
            <a:off x="4501977" y="1066657"/>
            <a:ext cx="0" cy="46050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00" name="Google Shape;500;p52"/>
          <p:cNvCxnSpPr/>
          <p:nvPr/>
        </p:nvCxnSpPr>
        <p:spPr>
          <a:xfrm rot="10800000">
            <a:off x="540477" y="1054198"/>
            <a:ext cx="3961500" cy="1260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1" name="Google Shape;501;p52"/>
          <p:cNvSpPr txBox="1"/>
          <p:nvPr/>
        </p:nvSpPr>
        <p:spPr>
          <a:xfrm rot="-5400000">
            <a:off x="-375224" y="1782830"/>
            <a:ext cx="173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Легкая фракция от Пирогаза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2"/>
          <p:cNvSpPr txBox="1"/>
          <p:nvPr/>
        </p:nvSpPr>
        <p:spPr>
          <a:xfrm>
            <a:off x="7927690" y="1396586"/>
            <a:ext cx="91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Калибровка ч/з коэффициенты</a:t>
            </a:r>
            <a:endParaRPr/>
          </a:p>
        </p:txBody>
      </p:sp>
      <p:cxnSp>
        <p:nvCxnSpPr>
          <p:cNvPr id="503" name="Google Shape;503;p52"/>
          <p:cNvCxnSpPr/>
          <p:nvPr/>
        </p:nvCxnSpPr>
        <p:spPr>
          <a:xfrm rot="10800000">
            <a:off x="6936002" y="1710953"/>
            <a:ext cx="6300" cy="792900"/>
          </a:xfrm>
          <a:prstGeom prst="straightConnector1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/>
          <p:nvPr/>
        </p:nvSpPr>
        <p:spPr>
          <a:xfrm>
            <a:off x="278700" y="317275"/>
            <a:ext cx="85866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Р</a:t>
            </a:r>
            <a:r>
              <a:rPr b="1" lang="ko" sz="24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еализация системы контролируемой подачи воздуха</a:t>
            </a:r>
            <a:endParaRPr b="1" sz="24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09" name="Google Shape;509;p53"/>
          <p:cNvSpPr/>
          <p:nvPr/>
        </p:nvSpPr>
        <p:spPr>
          <a:xfrm>
            <a:off x="8215964" y="4285441"/>
            <a:ext cx="928036" cy="858868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11" name="Google Shape;511;p53"/>
          <p:cNvSpPr txBox="1"/>
          <p:nvPr/>
        </p:nvSpPr>
        <p:spPr>
          <a:xfrm>
            <a:off x="312100" y="1356775"/>
            <a:ext cx="5885100" cy="35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512" name="Google Shape;5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25" y="1309300"/>
            <a:ext cx="4409825" cy="33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4"/>
          <p:cNvPicPr preferRelativeResize="0"/>
          <p:nvPr/>
        </p:nvPicPr>
        <p:blipFill rotWithShape="1">
          <a:blip r:embed="rId3">
            <a:alphaModFix/>
          </a:blip>
          <a:srcRect b="7591" l="0" r="0" t="7591"/>
          <a:stretch/>
        </p:blipFill>
        <p:spPr>
          <a:xfrm>
            <a:off x="539550" y="540000"/>
            <a:ext cx="8064903" cy="406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4"/>
          <p:cNvSpPr/>
          <p:nvPr/>
        </p:nvSpPr>
        <p:spPr>
          <a:xfrm>
            <a:off x="2362200" y="1371600"/>
            <a:ext cx="4419600" cy="2400300"/>
          </a:xfrm>
          <a:prstGeom prst="rect">
            <a:avLst/>
          </a:prstGeom>
          <a:solidFill>
            <a:schemeClr val="lt1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4"/>
          <p:cNvSpPr txBox="1"/>
          <p:nvPr/>
        </p:nvSpPr>
        <p:spPr>
          <a:xfrm>
            <a:off x="2734950" y="1977150"/>
            <a:ext cx="39600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AI Talent Hackathon</a:t>
            </a:r>
            <a:endParaRPr sz="3000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520" name="Google Shape;520;p54"/>
          <p:cNvSpPr txBox="1"/>
          <p:nvPr/>
        </p:nvSpPr>
        <p:spPr>
          <a:xfrm>
            <a:off x="2739125" y="2571751"/>
            <a:ext cx="3665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Цели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Результаты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2030700" y="275200"/>
            <a:ext cx="5168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Существующие решения контроля выбросов ЗВ</a:t>
            </a:r>
            <a:endParaRPr b="1"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563550" y="4221800"/>
            <a:ext cx="2971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Недостатки: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50" lvl="0" marL="30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Невозможность вычисления из-за отсутствие прямых измерений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150" lvl="0" marL="30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Высокая стоимость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5"/>
          <p:cNvSpPr/>
          <p:nvPr/>
        </p:nvSpPr>
        <p:spPr>
          <a:xfrm>
            <a:off x="746400" y="2230615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Аналитический расчёт </a:t>
            </a:r>
            <a:endParaRPr b="1" sz="17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04" name="Google Shape;204;p35"/>
          <p:cNvSpPr/>
          <p:nvPr/>
        </p:nvSpPr>
        <p:spPr>
          <a:xfrm>
            <a:off x="746402" y="1617975"/>
            <a:ext cx="21600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01</a:t>
            </a:r>
            <a:endParaRPr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3535050" y="2230629"/>
            <a:ext cx="216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CFD </a:t>
            </a:r>
            <a:r>
              <a:rPr b="1" lang="ko" sz="17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моделирование</a:t>
            </a:r>
            <a:endParaRPr b="1" sz="17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06" name="Google Shape;206;p35"/>
          <p:cNvSpPr/>
          <p:nvPr/>
        </p:nvSpPr>
        <p:spPr>
          <a:xfrm>
            <a:off x="3535051" y="1617975"/>
            <a:ext cx="2160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02</a:t>
            </a:r>
            <a:endParaRPr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07" name="Google Shape;207;p35"/>
          <p:cNvSpPr/>
          <p:nvPr/>
        </p:nvSpPr>
        <p:spPr>
          <a:xfrm>
            <a:off x="6522751" y="2230625"/>
            <a:ext cx="2429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Установка автоматических систем измерения (АСИ)</a:t>
            </a:r>
            <a:r>
              <a:rPr b="1" lang="ko" sz="17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 с газоанализаторами</a:t>
            </a:r>
            <a:endParaRPr b="1" sz="17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08" name="Google Shape;208;p35"/>
          <p:cNvSpPr/>
          <p:nvPr/>
        </p:nvSpPr>
        <p:spPr>
          <a:xfrm>
            <a:off x="6522758" y="1617963"/>
            <a:ext cx="21600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03</a:t>
            </a:r>
            <a:endParaRPr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038" y="3000524"/>
            <a:ext cx="2490275" cy="13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477" y="3377126"/>
            <a:ext cx="216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397" y="2854726"/>
            <a:ext cx="1694423" cy="13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/>
          <p:nvPr/>
        </p:nvSpPr>
        <p:spPr>
          <a:xfrm flipH="1">
            <a:off x="137175" y="1573800"/>
            <a:ext cx="5648700" cy="2009100"/>
          </a:xfrm>
          <a:prstGeom prst="rect">
            <a:avLst/>
          </a:prstGeom>
          <a:solidFill>
            <a:srgbClr val="00FF9A">
              <a:alpha val="6666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536625" y="571325"/>
            <a:ext cx="5375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Альтернативное решение</a:t>
            </a:r>
            <a:endParaRPr b="1"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593800" y="1131816"/>
            <a:ext cx="3882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На основе Big Data</a:t>
            </a:r>
            <a:endParaRPr sz="14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536625" y="1836075"/>
            <a:ext cx="4403400" cy="19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Цифровой двойник на основе машинного обучения</a:t>
            </a:r>
            <a:r>
              <a:rPr lang="ko" sz="18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 –  аналитическая модель, дополненная машинным обучением </a:t>
            </a:r>
            <a:endParaRPr sz="18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b="1" lang="ko" sz="18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PEMS </a:t>
            </a:r>
            <a:r>
              <a:rPr lang="ko" sz="18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(Predictive Emission Monitoring System)</a:t>
            </a:r>
            <a:endParaRPr sz="18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6572600" y="1728325"/>
            <a:ext cx="1356300" cy="10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PEMS активно используется в США, однако еще не применена в РФ</a:t>
            </a:r>
            <a:endParaRPr sz="13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6281150" y="1318675"/>
            <a:ext cx="1939200" cy="1910700"/>
          </a:xfrm>
          <a:prstGeom prst="donut">
            <a:avLst>
              <a:gd fmla="val 5782" name="adj"/>
            </a:avLst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441623" y="1530611"/>
            <a:ext cx="640800" cy="183600"/>
          </a:xfrm>
          <a:prstGeom prst="rect">
            <a:avLst/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00" y="3561397"/>
            <a:ext cx="4320000" cy="14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82989"/>
            <a:ext cx="4319999" cy="14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2" name="Google Shape;232;p37"/>
          <p:cNvSpPr txBox="1"/>
          <p:nvPr/>
        </p:nvSpPr>
        <p:spPr>
          <a:xfrm>
            <a:off x="3265175" y="525450"/>
            <a:ext cx="26577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Анализ рынка</a:t>
            </a:r>
            <a:endParaRPr b="1"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8175" y="1297124"/>
            <a:ext cx="2172525" cy="21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25" y="1727706"/>
            <a:ext cx="2271601" cy="131134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7"/>
          <p:cNvSpPr/>
          <p:nvPr/>
        </p:nvSpPr>
        <p:spPr>
          <a:xfrm rot="10800000">
            <a:off x="0" y="-1"/>
            <a:ext cx="928036" cy="858869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8215964" y="4285441"/>
            <a:ext cx="928036" cy="858868"/>
          </a:xfrm>
          <a:custGeom>
            <a:rect b="b" l="l" r="r" t="t"/>
            <a:pathLst>
              <a:path extrusionOk="0" h="1145158" w="1237381">
                <a:moveTo>
                  <a:pt x="1231288" y="0"/>
                </a:moveTo>
                <a:lnTo>
                  <a:pt x="1237381" y="308"/>
                </a:lnTo>
                <a:lnTo>
                  <a:pt x="1237381" y="618548"/>
                </a:lnTo>
                <a:lnTo>
                  <a:pt x="1231289" y="617934"/>
                </a:lnTo>
                <a:cubicBezTo>
                  <a:pt x="932673" y="617934"/>
                  <a:pt x="683529" y="829751"/>
                  <a:pt x="625909" y="1111334"/>
                </a:cubicBezTo>
                <a:lnTo>
                  <a:pt x="622499" y="1145158"/>
                </a:lnTo>
                <a:lnTo>
                  <a:pt x="0" y="1145158"/>
                </a:lnTo>
                <a:lnTo>
                  <a:pt x="1800" y="1109509"/>
                </a:lnTo>
                <a:cubicBezTo>
                  <a:pt x="65089" y="486314"/>
                  <a:pt x="591396" y="0"/>
                  <a:pt x="1231288" y="0"/>
                </a:cubicBezTo>
                <a:close/>
              </a:path>
            </a:pathLst>
          </a:custGeom>
          <a:solidFill>
            <a:srgbClr val="00FF9A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7"/>
          <p:cNvSpPr/>
          <p:nvPr/>
        </p:nvSpPr>
        <p:spPr>
          <a:xfrm flipH="1">
            <a:off x="2671875" y="3900725"/>
            <a:ext cx="3876300" cy="393600"/>
          </a:xfrm>
          <a:prstGeom prst="rect">
            <a:avLst/>
          </a:prstGeom>
          <a:solidFill>
            <a:srgbClr val="00FF9A">
              <a:alpha val="666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2762450" y="3452375"/>
            <a:ext cx="415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libri"/>
                <a:ea typeface="Calibri"/>
                <a:cs typeface="Calibri"/>
                <a:sym typeface="Calibri"/>
              </a:rPr>
              <a:t>Решения на начальном этапе разработки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5">
            <a:alphaModFix/>
          </a:blip>
          <a:srcRect b="34322" l="0" r="0" t="35412"/>
          <a:stretch/>
        </p:blipFill>
        <p:spPr>
          <a:xfrm>
            <a:off x="3153077" y="1953963"/>
            <a:ext cx="2837849" cy="85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3436200" y="1150725"/>
            <a:ext cx="22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PEMS разрабатывают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b="0" l="21875" r="21875" t="0"/>
          <a:stretch/>
        </p:blipFill>
        <p:spPr>
          <a:xfrm>
            <a:off x="3494350" y="1199725"/>
            <a:ext cx="1482150" cy="148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4">
            <a:alphaModFix/>
          </a:blip>
          <a:srcRect b="0" l="16666" r="16666" t="0"/>
          <a:stretch/>
        </p:blipFill>
        <p:spPr>
          <a:xfrm>
            <a:off x="5348150" y="1199725"/>
            <a:ext cx="1482149" cy="148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1950" y="1199725"/>
            <a:ext cx="1482150" cy="14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/>
          <p:nvPr/>
        </p:nvSpPr>
        <p:spPr>
          <a:xfrm>
            <a:off x="3494350" y="3088209"/>
            <a:ext cx="14823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Physics informed </a:t>
            </a:r>
            <a:r>
              <a:rPr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модель машинного обучения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8"/>
          <p:cNvSpPr txBox="1"/>
          <p:nvPr/>
        </p:nvSpPr>
        <p:spPr>
          <a:xfrm>
            <a:off x="233875" y="1270138"/>
            <a:ext cx="2777400" cy="16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6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Сделать предсказательную модель, которая на основе косвенных данных с датчиков будет предсказывать выбросы CO</a:t>
            </a:r>
            <a:endParaRPr sz="16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333734" y="414844"/>
            <a:ext cx="2362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Цель</a:t>
            </a:r>
            <a:endParaRPr b="1" sz="3400">
              <a:solidFill>
                <a:srgbClr val="4D4D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5294275" y="3088200"/>
            <a:ext cx="15363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Web приложение</a:t>
            </a:r>
            <a:r>
              <a:rPr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 для экологов для контроля выбросов в реальном времени </a:t>
            </a:r>
            <a:endParaRPr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6830450" y="3088275"/>
            <a:ext cx="22470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449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Calibri"/>
              <a:buChar char="●"/>
            </a:pPr>
            <a:r>
              <a:rPr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Регистрация подхода в метрологической службе и согласование с Росприроднадзором</a:t>
            </a:r>
            <a:endParaRPr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449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Calibri"/>
              <a:buChar char="●"/>
            </a:pPr>
            <a:r>
              <a:rPr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Сертификация от информационной безопасности на предмет защищенности PEMS</a:t>
            </a:r>
            <a:endParaRPr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233884" y="4097173"/>
            <a:ext cx="863400" cy="863400"/>
          </a:xfrm>
          <a:prstGeom prst="donut">
            <a:avLst>
              <a:gd fmla="val 25000" name="adj"/>
            </a:avLst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4572000" y="414850"/>
            <a:ext cx="10314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MVP</a:t>
            </a:r>
            <a:endParaRPr b="1" sz="3400">
              <a:solidFill>
                <a:srgbClr val="4D4D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7201950" y="414850"/>
            <a:ext cx="19221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Развитие</a:t>
            </a:r>
            <a:endParaRPr b="1" sz="3400">
              <a:solidFill>
                <a:srgbClr val="4D4D4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176725" y="2965725"/>
            <a:ext cx="300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Потребители</a:t>
            </a:r>
            <a:endParaRPr b="1" sz="2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Промышленные компании</a:t>
            </a:r>
            <a:endParaRPr sz="18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Экологи</a:t>
            </a:r>
            <a:endParaRPr sz="18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/>
        </p:nvSpPr>
        <p:spPr>
          <a:xfrm>
            <a:off x="413573" y="1998013"/>
            <a:ext cx="1428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Окислитель</a:t>
            </a: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температура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разряжение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9"/>
          <p:cNvSpPr/>
          <p:nvPr/>
        </p:nvSpPr>
        <p:spPr>
          <a:xfrm>
            <a:off x="464770" y="1655120"/>
            <a:ext cx="142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01.</a:t>
            </a:r>
            <a:endParaRPr sz="1100"/>
          </a:p>
        </p:txBody>
      </p:sp>
      <p:sp>
        <p:nvSpPr>
          <p:cNvPr id="264" name="Google Shape;264;p39"/>
          <p:cNvSpPr txBox="1"/>
          <p:nvPr/>
        </p:nvSpPr>
        <p:spPr>
          <a:xfrm>
            <a:off x="1967250" y="1998013"/>
            <a:ext cx="1530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Топливо</a:t>
            </a: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расход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давление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плотность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температура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состав (лабораторные измерения)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2018401" y="1655132"/>
            <a:ext cx="142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02.</a:t>
            </a:r>
            <a:endParaRPr sz="1100"/>
          </a:p>
        </p:txBody>
      </p:sp>
      <p:sp>
        <p:nvSpPr>
          <p:cNvPr id="266" name="Google Shape;266;p39"/>
          <p:cNvSpPr txBox="1"/>
          <p:nvPr/>
        </p:nvSpPr>
        <p:spPr>
          <a:xfrm>
            <a:off x="3707724" y="1998025"/>
            <a:ext cx="15309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Параметры ЗВ</a:t>
            </a:r>
            <a:r>
              <a:rPr lang="ko" sz="13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дымовые газы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концентрация CO, NO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756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 температура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756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 обороты дымососа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75600" rtl="0" algn="l"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 давление</a:t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75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3758864" y="1655132"/>
            <a:ext cx="142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03.</a:t>
            </a:r>
            <a:endParaRPr sz="1100"/>
          </a:p>
        </p:txBody>
      </p:sp>
      <p:sp>
        <p:nvSpPr>
          <p:cNvPr id="268" name="Google Shape;268;p39"/>
          <p:cNvSpPr txBox="1"/>
          <p:nvPr/>
        </p:nvSpPr>
        <p:spPr>
          <a:xfrm>
            <a:off x="515520" y="339679"/>
            <a:ext cx="490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Входные данные</a:t>
            </a:r>
            <a:r>
              <a:rPr lang="ko" sz="18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endParaRPr sz="18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69" name="Google Shape;269;p39"/>
          <p:cNvSpPr txBox="1"/>
          <p:nvPr/>
        </p:nvSpPr>
        <p:spPr>
          <a:xfrm>
            <a:off x="521975" y="893428"/>
            <a:ext cx="4895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Показатели с датчиков печи пиролиза, целевые значения параметров дыма за 8 месяцев с дискретизацией 20 мин</a:t>
            </a:r>
            <a:endParaRPr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521973" y="1431774"/>
            <a:ext cx="640800" cy="183600"/>
          </a:xfrm>
          <a:prstGeom prst="rect">
            <a:avLst/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3989075" y="3542075"/>
            <a:ext cx="1428600" cy="1368000"/>
          </a:xfrm>
          <a:prstGeom prst="donut">
            <a:avLst>
              <a:gd fmla="val 8638" name="adj"/>
            </a:avLst>
          </a:prstGeom>
          <a:solidFill>
            <a:srgbClr val="00FF9A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202" y="278598"/>
            <a:ext cx="2690189" cy="201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199" y="2915550"/>
            <a:ext cx="2776200" cy="121937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6089200" y="2387100"/>
            <a:ext cx="269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313C"/>
                </a:solidFill>
              </a:rPr>
              <a:t>Печь пиролиза ЭП-60 </a:t>
            </a: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6132250" y="4294075"/>
            <a:ext cx="269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00313C"/>
                </a:solidFill>
              </a:rPr>
              <a:t>Схема пе</a:t>
            </a:r>
            <a:r>
              <a:rPr lang="ko" sz="1200">
                <a:solidFill>
                  <a:srgbClr val="00313C"/>
                </a:solidFill>
              </a:rPr>
              <a:t>чи пиролиза ЭП-60 </a:t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 rotWithShape="1">
          <a:blip r:embed="rId5">
            <a:alphaModFix/>
          </a:blip>
          <a:srcRect b="34322" l="0" r="0" t="35412"/>
          <a:stretch/>
        </p:blipFill>
        <p:spPr>
          <a:xfrm>
            <a:off x="7047400" y="4663375"/>
            <a:ext cx="1296550" cy="3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/>
          <p:nvPr/>
        </p:nvSpPr>
        <p:spPr>
          <a:xfrm>
            <a:off x="413570" y="3454020"/>
            <a:ext cx="142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04.</a:t>
            </a:r>
            <a:endParaRPr sz="1100"/>
          </a:p>
        </p:txBody>
      </p:sp>
      <p:sp>
        <p:nvSpPr>
          <p:cNvPr id="278" name="Google Shape;278;p39"/>
          <p:cNvSpPr/>
          <p:nvPr/>
        </p:nvSpPr>
        <p:spPr>
          <a:xfrm>
            <a:off x="2018395" y="3454020"/>
            <a:ext cx="142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05.</a:t>
            </a:r>
            <a:endParaRPr sz="1100"/>
          </a:p>
        </p:txBody>
      </p:sp>
      <p:sp>
        <p:nvSpPr>
          <p:cNvPr id="279" name="Google Shape;279;p39"/>
          <p:cNvSpPr txBox="1"/>
          <p:nvPr/>
        </p:nvSpPr>
        <p:spPr>
          <a:xfrm>
            <a:off x="413573" y="3856613"/>
            <a:ext cx="1428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Параметры пиролиза:</a:t>
            </a:r>
            <a:endParaRPr b="1" sz="13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разряжение в камере сгорания</a:t>
            </a:r>
            <a:endParaRPr sz="11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температура в камере сгорания</a:t>
            </a:r>
            <a:endParaRPr sz="11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9"/>
          <p:cNvSpPr txBox="1"/>
          <p:nvPr/>
        </p:nvSpPr>
        <p:spPr>
          <a:xfrm>
            <a:off x="2018398" y="3856625"/>
            <a:ext cx="1428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Параметры окр. среды: </a:t>
            </a:r>
            <a:endParaRPr b="1" sz="13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давление</a:t>
            </a:r>
            <a:endParaRPr sz="11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температура</a:t>
            </a:r>
            <a:endParaRPr sz="11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5449" lvl="0" marL="151199" rtl="0" algn="l">
              <a:spcBef>
                <a:spcPts val="0"/>
              </a:spcBef>
              <a:spcAft>
                <a:spcPts val="0"/>
              </a:spcAft>
              <a:buClr>
                <a:srgbClr val="00313C"/>
              </a:buClr>
              <a:buSzPts val="1100"/>
              <a:buFont typeface="Calibri"/>
              <a:buChar char="●"/>
            </a:pPr>
            <a:r>
              <a:rPr lang="ko" sz="1100">
                <a:solidFill>
                  <a:srgbClr val="00313C"/>
                </a:solidFill>
                <a:latin typeface="Calibri"/>
                <a:ea typeface="Calibri"/>
                <a:cs typeface="Calibri"/>
                <a:sym typeface="Calibri"/>
              </a:rPr>
              <a:t>скорость ветра</a:t>
            </a:r>
            <a:endParaRPr sz="1100">
              <a:solidFill>
                <a:srgbClr val="0031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82" name="Google Shape;282;p39"/>
          <p:cNvSpPr txBox="1"/>
          <p:nvPr/>
        </p:nvSpPr>
        <p:spPr>
          <a:xfrm>
            <a:off x="3989075" y="3856625"/>
            <a:ext cx="142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380 признаков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/>
        </p:nvSpPr>
        <p:spPr>
          <a:xfrm>
            <a:off x="1906600" y="469475"/>
            <a:ext cx="597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Physics &amp; chemistry признаки</a:t>
            </a:r>
            <a:endParaRPr b="1" sz="30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288" name="Google Shape;288;p40"/>
          <p:cNvSpPr txBox="1"/>
          <p:nvPr/>
        </p:nvSpPr>
        <p:spPr>
          <a:xfrm>
            <a:off x="2228350" y="1033800"/>
            <a:ext cx="5332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D4D4D"/>
                </a:solidFill>
                <a:latin typeface="Calibri"/>
                <a:ea typeface="Calibri"/>
                <a:cs typeface="Calibri"/>
                <a:sym typeface="Calibri"/>
              </a:rPr>
              <a:t>Были добавлены в датасет, используя знание химии и процессов</a:t>
            </a:r>
            <a:endParaRPr b="1">
              <a:solidFill>
                <a:srgbClr val="4D4D4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90" name="Google Shape;290;p40"/>
          <p:cNvSpPr/>
          <p:nvPr/>
        </p:nvSpPr>
        <p:spPr>
          <a:xfrm>
            <a:off x="250850" y="2336375"/>
            <a:ext cx="2067600" cy="146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8C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Calibri"/>
                <a:ea typeface="Calibri"/>
                <a:cs typeface="Calibri"/>
                <a:sym typeface="Calibri"/>
              </a:rPr>
              <a:t>Уравнение Аррениуса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2482700" y="2336375"/>
            <a:ext cx="2067600" cy="146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8C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Calibri"/>
                <a:ea typeface="Calibri"/>
                <a:cs typeface="Calibri"/>
                <a:sym typeface="Calibri"/>
              </a:rPr>
              <a:t>Теоретический состав воздуха, необходимый для сгорания топлива с таким составом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4714550" y="2336375"/>
            <a:ext cx="2067600" cy="146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8C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Практический </a:t>
            </a:r>
            <a:r>
              <a:rPr lang="ko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состав воздуха, необходимый для сгорания топлива с таким составом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98" y="2927602"/>
            <a:ext cx="1920302" cy="87577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/>
          <p:nvPr/>
        </p:nvSpPr>
        <p:spPr>
          <a:xfrm>
            <a:off x="6946400" y="2336375"/>
            <a:ext cx="2067600" cy="1467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8C9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Коэффициент избытка воздуха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/>
        </p:nvSpPr>
        <p:spPr>
          <a:xfrm>
            <a:off x="470525" y="236775"/>
            <a:ext cx="67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Baseline </a:t>
            </a:r>
            <a:r>
              <a:rPr b="1" lang="ko" sz="3000">
                <a:solidFill>
                  <a:srgbClr val="4D4D4D"/>
                </a:solidFill>
                <a:latin typeface="Abril Fatface"/>
                <a:ea typeface="Abril Fatface"/>
                <a:cs typeface="Abril Fatface"/>
                <a:sym typeface="Abril Fatface"/>
              </a:rPr>
              <a:t>модель</a:t>
            </a:r>
            <a:endParaRPr b="1" sz="3500">
              <a:solidFill>
                <a:srgbClr val="4D4D4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8556775" y="4514959"/>
            <a:ext cx="863400" cy="863400"/>
          </a:xfrm>
          <a:prstGeom prst="donut">
            <a:avLst>
              <a:gd fmla="val 25000" name="adj"/>
            </a:avLst>
          </a:prstGeom>
          <a:solidFill>
            <a:srgbClr val="00FF9A">
              <a:alpha val="498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199" y="981550"/>
            <a:ext cx="1359865" cy="3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700" y="942675"/>
            <a:ext cx="1836475" cy="3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/>
          <p:nvPr/>
        </p:nvSpPr>
        <p:spPr>
          <a:xfrm>
            <a:off x="2018525" y="1032188"/>
            <a:ext cx="222000" cy="207000"/>
          </a:xfrm>
          <a:prstGeom prst="mathPlus">
            <a:avLst>
              <a:gd fmla="val 23520" name="adj1"/>
            </a:avLst>
          </a:prstGeom>
          <a:solidFill>
            <a:srgbClr val="00313C"/>
          </a:solidFill>
          <a:ln cap="flat" cmpd="sng" w="9525">
            <a:solidFill>
              <a:srgbClr val="0031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1"/>
          <p:cNvSpPr/>
          <p:nvPr/>
        </p:nvSpPr>
        <p:spPr>
          <a:xfrm rot="-5400000">
            <a:off x="6298575" y="3911775"/>
            <a:ext cx="199200" cy="1548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31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 rot="-5400000">
            <a:off x="3318175" y="2557725"/>
            <a:ext cx="199200" cy="4256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31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 txBox="1"/>
          <p:nvPr/>
        </p:nvSpPr>
        <p:spPr>
          <a:xfrm>
            <a:off x="5399625" y="4660000"/>
            <a:ext cx="19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Тестирование модели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2602219" y="4660000"/>
            <a:ext cx="183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alibri"/>
                <a:ea typeface="Calibri"/>
                <a:cs typeface="Calibri"/>
                <a:sym typeface="Calibri"/>
              </a:rPr>
              <a:t>Обучение модели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304" y="1447087"/>
            <a:ext cx="6270723" cy="300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PTMON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